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0" r:id="rId6"/>
    <p:sldId id="263" r:id="rId7"/>
    <p:sldId id="266" r:id="rId8"/>
    <p:sldId id="270" r:id="rId9"/>
    <p:sldId id="267" r:id="rId10"/>
    <p:sldId id="268" r:id="rId11"/>
    <p:sldId id="269"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2505">
          <p15:clr>
            <a:srgbClr val="A4A3A4"/>
          </p15:clr>
        </p15:guide>
        <p15:guide id="3" pos="4951">
          <p15:clr>
            <a:srgbClr val="A4A3A4"/>
          </p15:clr>
        </p15:guide>
        <p15:guide id="4" orient="horz" pos="2160">
          <p15:clr>
            <a:srgbClr val="A4A3A4"/>
          </p15:clr>
        </p15:guide>
        <p15:guide id="5" pos="39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xanna Pinotti" initials="R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24C"/>
    <a:srgbClr val="FD9203"/>
    <a:srgbClr val="F7A511"/>
    <a:srgbClr val="FDA631"/>
    <a:srgbClr val="CE8EC9"/>
    <a:srgbClr val="C478BF"/>
    <a:srgbClr val="D666D1"/>
    <a:srgbClr val="8A6900"/>
    <a:srgbClr val="BC7FBB"/>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4E427A-3D55-4303-BF80-6455036E1DE7}"/>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91" autoAdjust="0"/>
  </p:normalViewPr>
  <p:slideViewPr>
    <p:cSldViewPr snapToGrid="0" showGuides="1">
      <p:cViewPr varScale="1">
        <p:scale>
          <a:sx n="114" d="100"/>
          <a:sy n="114" d="100"/>
        </p:scale>
        <p:origin x="414" y="102"/>
      </p:cViewPr>
      <p:guideLst>
        <p:guide pos="3839"/>
        <p:guide orient="horz" pos="2505"/>
        <p:guide pos="4951"/>
        <p:guide orient="horz" pos="2160"/>
        <p:guide pos="394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1:05:12.151" idx="1">
    <p:pos x="10" y="10"/>
    <p:text>maybe we should put photos of ourselves here</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5/11/2021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5/11/2021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p:cNvSpPr>
            <a:spLocks noGrp="1"/>
          </p:cNvSpPr>
          <p:nvPr>
            <p:ph type="body" idx="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p:cNvSpPr>
            <a:spLocks noGrp="1"/>
          </p:cNvSpPr>
          <p:nvPr>
            <p:ph type="body" sz="quarter" idx="3"/>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p:cNvSpPr>
            <a:spLocks noGrp="1"/>
          </p:cNvSpPr>
          <p:nvPr>
            <p:ph idx="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p:cNvSpPr>
            <a:spLocks noGrp="1"/>
          </p:cNvSpPr>
          <p:nvPr>
            <p:ph type="body" sz="quarter" idx="14"/>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p:cNvSpPr>
            <a:spLocks noGrp="1"/>
          </p:cNvSpPr>
          <p:nvPr>
            <p:ph type="body" sz="quarter" idx="16"/>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p:cNvSpPr>
            <a:spLocks noGrp="1"/>
          </p:cNvSpPr>
          <p:nvPr>
            <p:ph type="body" sz="quarter" idx="18"/>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p:cNvSpPr>
            <a:spLocks noGrp="1"/>
          </p:cNvSpPr>
          <p:nvPr>
            <p:ph type="body" sz="quarter" idx="19"/>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p:cNvSpPr>
            <a:spLocks noGrp="1"/>
          </p:cNvSpPr>
          <p:nvPr>
            <p:ph type="body" sz="quarter" idx="20"/>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p:cNvSpPr>
            <a:spLocks noGrp="1"/>
          </p:cNvSpPr>
          <p:nvPr>
            <p:ph type="body" sz="quarter" idx="2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p:cNvSpPr>
            <a:spLocks noGrp="1"/>
          </p:cNvSpPr>
          <p:nvPr>
            <p:ph type="body" sz="quarter" idx="22"/>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p:cNvSpPr>
            <a:spLocks noGrp="1"/>
          </p:cNvSpPr>
          <p:nvPr>
            <p:ph type="body" sz="quarter" idx="23"/>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p:cNvSpPr>
            <a:spLocks noGrp="1"/>
          </p:cNvSpPr>
          <p:nvPr>
            <p:ph type="body" sz="quarter" idx="24"/>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p:cNvSpPr>
            <a:spLocks noGrp="1"/>
          </p:cNvSpPr>
          <p:nvPr>
            <p:ph type="body" sz="quarter" idx="25"/>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p:cNvSpPr>
            <a:spLocks noGrp="1"/>
          </p:cNvSpPr>
          <p:nvPr>
            <p:ph type="sldNum" sz="quarter" idx="10"/>
          </p:nvPr>
        </p:nvSpPr>
        <p:spPr/>
        <p:txBody>
          <a:bodyPr/>
          <a:lstStyle>
            <a:lvl1pPr>
              <a:defRPr b="1">
                <a:latin typeface="+mn-lt"/>
              </a:defRPr>
            </a:lvl1p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p:cNvSpPr>
            <a:spLocks noGrp="1"/>
          </p:cNvSpPr>
          <p:nvPr>
            <p:ph type="body" idx="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p:cNvSpPr>
            <a:spLocks noGrp="1"/>
          </p:cNvSpPr>
          <p:nvPr>
            <p:ph type="body" sz="quarter" idx="15"/>
          </p:nvPr>
        </p:nvSpPr>
        <p:spPr>
          <a:xfrm>
            <a:off x="838199" y="3100269"/>
            <a:ext cx="5288963" cy="2588637"/>
          </a:xfrm>
        </p:spPr>
        <p:txBody>
          <a:bodyPr lIns="0">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p:cNvSpPr>
            <a:spLocks noGrp="1"/>
          </p:cNvSpPr>
          <p:nvPr>
            <p:ph type="body" sz="quarter" idx="15"/>
          </p:nvPr>
        </p:nvSpPr>
        <p:spPr>
          <a:xfrm>
            <a:off x="6817897" y="1125545"/>
            <a:ext cx="4707842" cy="1849304"/>
          </a:xfrm>
        </p:spPr>
        <p:txBody>
          <a:bodyPr>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8" name="Text Placeholder 2"/>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p:cNvSpPr>
            <a:spLocks noGrp="1"/>
          </p:cNvSpPr>
          <p:nvPr>
            <p:ph type="body" sz="quarter" idx="20"/>
          </p:nvPr>
        </p:nvSpPr>
        <p:spPr>
          <a:xfrm>
            <a:off x="1159649"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p:cNvSpPr>
            <a:spLocks noGrp="1"/>
          </p:cNvSpPr>
          <p:nvPr>
            <p:ph type="body" sz="quarter" idx="21"/>
          </p:nvPr>
        </p:nvSpPr>
        <p:spPr>
          <a:xfrm>
            <a:off x="6627121"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9" name="Text Placeholder 26"/>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p:cNvSpPr>
            <a:spLocks noGrp="1"/>
          </p:cNvSpPr>
          <p:nvPr>
            <p:ph type="chart" sz="quarter" idx="32" hasCustomPrompt="1"/>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9" name="Text Placeholder 26"/>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p:cNvSpPr>
            <a:spLocks noGrp="1"/>
          </p:cNvSpPr>
          <p:nvPr>
            <p:ph type="tbl" sz="quarter" idx="17" hasCustomPrompt="1"/>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p:cNvSpPr>
            <a:spLocks noGrp="1"/>
          </p:cNvSpPr>
          <p:nvPr>
            <p:ph type="sldNum" sz="quarter" idx="10"/>
          </p:nvPr>
        </p:nvSpPr>
        <p:spPr/>
        <p:txBody>
          <a:bodyPr/>
          <a:lstStyle/>
          <a:p>
            <a:fld id="{D495E168-DA5E-4888-8D8A-92B118324C14}" type="slidenum">
              <a:rPr lang="en-US" noProof="0" smtClean="0"/>
              <a:t>‹#›</a:t>
            </a:fld>
            <a:endParaRPr lang="en-US" noProof="0" dirty="0"/>
          </a:p>
        </p:txBody>
      </p:sp>
      <p:sp>
        <p:nvSpPr>
          <p:cNvPr id="4" name="Date Placeholder 3"/>
          <p:cNvSpPr>
            <a:spLocks noGrp="1"/>
          </p:cNvSpPr>
          <p:nvPr>
            <p:ph type="dt" sz="half" idx="11"/>
          </p:nvPr>
        </p:nvSpPr>
        <p:spPr/>
        <p:txBody>
          <a:bodyPr/>
          <a:lstStyle/>
          <a:p>
            <a:r>
              <a:rPr lang="en-US" noProof="0" dirty="0"/>
              <a:t>MM.DD.20XX</a:t>
            </a:r>
          </a:p>
        </p:txBody>
      </p:sp>
      <p:sp>
        <p:nvSpPr>
          <p:cNvPr id="5" name="Footer Placeholder 4"/>
          <p:cNvSpPr>
            <a:spLocks noGrp="1"/>
          </p:cNvSpPr>
          <p:nvPr>
            <p:ph type="ftr" sz="quarter" idx="12"/>
          </p:nvPr>
        </p:nvSpPr>
        <p:spPr/>
        <p:txBody>
          <a:bodyPr/>
          <a:lstStyle/>
          <a:p>
            <a:r>
              <a:rPr lang="en-US" noProof="0" dirty="0"/>
              <a:t>ADD A FOOTER</a:t>
            </a:r>
          </a:p>
        </p:txBody>
      </p:sp>
      <p:sp>
        <p:nvSpPr>
          <p:cNvPr id="14" name="Title 1"/>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p:cNvSpPr>
            <a:spLocks noGrp="1"/>
          </p:cNvSpPr>
          <p:nvPr>
            <p:ph type="media" sz="quarter" idx="17" hasCustomPrompt="1"/>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t>‹#›</a:t>
            </a:fld>
            <a:endParaRPr lang="en-US" noProof="0"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p:txBody>
          <a:bodyPr/>
          <a:lstStyle/>
          <a:p>
            <a:r>
              <a:rPr lang="en-US" dirty="0"/>
              <a:t>May</a:t>
            </a:r>
            <a:endParaRPr lang="ru-RU" dirty="0"/>
          </a:p>
        </p:txBody>
      </p:sp>
      <p:sp>
        <p:nvSpPr>
          <p:cNvPr id="2" name="Text Placeholder 1"/>
          <p:cNvSpPr>
            <a:spLocks noGrp="1"/>
          </p:cNvSpPr>
          <p:nvPr>
            <p:ph type="body" sz="quarter" idx="21"/>
          </p:nvPr>
        </p:nvSpPr>
        <p:spPr/>
        <p:txBody>
          <a:bodyPr/>
          <a:lstStyle/>
          <a:p>
            <a:r>
              <a:rPr lang="en-US" dirty="0"/>
              <a:t>2021</a:t>
            </a:r>
            <a:endParaRPr lang="ru-RU" dirty="0"/>
          </a:p>
        </p:txBody>
      </p:sp>
      <p:sp>
        <p:nvSpPr>
          <p:cNvPr id="3" name="Title 2"/>
          <p:cNvSpPr>
            <a:spLocks noGrp="1"/>
          </p:cNvSpPr>
          <p:nvPr>
            <p:ph type="title"/>
          </p:nvPr>
        </p:nvSpPr>
        <p:spPr/>
        <p:txBody>
          <a:bodyPr/>
          <a:lstStyle/>
          <a:p>
            <a:r>
              <a:rPr lang="en-US" dirty="0"/>
              <a:t>Database Solutions for Big Bear Zoo</a:t>
            </a:r>
            <a:endParaRPr lang="ru-RU" dirty="0"/>
          </a:p>
        </p:txBody>
      </p:sp>
      <p:sp>
        <p:nvSpPr>
          <p:cNvPr id="5" name="Text Placeholder 4"/>
          <p:cNvSpPr>
            <a:spLocks noGrp="1"/>
          </p:cNvSpPr>
          <p:nvPr>
            <p:ph type="body" sz="quarter" idx="13"/>
          </p:nvPr>
        </p:nvSpPr>
        <p:spPr/>
        <p:txBody>
          <a:bodyPr/>
          <a:lstStyle/>
          <a:p>
            <a:r>
              <a:rPr lang="en-US" dirty="0"/>
              <a:t>Presenters:</a:t>
            </a:r>
          </a:p>
          <a:p>
            <a:pPr algn="l"/>
            <a:r>
              <a:rPr lang="en-US" dirty="0"/>
              <a:t>Sean Blanchard				     Roxanna Pinotti</a:t>
            </a:r>
            <a:endParaRPr lang="ru-RU" dirty="0"/>
          </a:p>
        </p:txBody>
      </p:sp>
      <p:pic>
        <p:nvPicPr>
          <p:cNvPr id="7" name="Graphic 6" descr="Bear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009" y="-255703"/>
            <a:ext cx="2834082" cy="2834082"/>
          </a:xfrm>
          <a:prstGeom prst="rect">
            <a:avLst/>
          </a:prstGeom>
        </p:spPr>
      </p:pic>
      <p:pic>
        <p:nvPicPr>
          <p:cNvPr id="8" name="Graphic 7" descr="Bear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3910" y="-255703"/>
            <a:ext cx="2834082" cy="2834082"/>
          </a:xfrm>
          <a:prstGeom prst="rect">
            <a:avLst/>
          </a:prstGeom>
          <a:scene3d>
            <a:camera prst="orthographicFront">
              <a:rot lat="0" lon="10799977" rev="0"/>
            </a:camera>
            <a:lightRig rig="threePt" dir="t"/>
          </a:scene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smtClean="0"/>
              <a:t>10</a:t>
            </a:fld>
            <a:endParaRPr lang="en-US" dirty="0"/>
          </a:p>
        </p:txBody>
      </p:sp>
      <p:sp>
        <p:nvSpPr>
          <p:cNvPr id="3" name="Footer Placeholder 2"/>
          <p:cNvSpPr>
            <a:spLocks noGrp="1"/>
          </p:cNvSpPr>
          <p:nvPr>
            <p:ph type="ftr" sz="quarter" idx="12"/>
          </p:nvPr>
        </p:nvSpPr>
        <p:spPr/>
        <p:txBody>
          <a:bodyPr/>
          <a:lstStyle/>
          <a:p>
            <a:r>
              <a:rPr lang="en-US" dirty="0"/>
              <a:t>Sean Blanchard, Roxanna Pinotti</a:t>
            </a:r>
          </a:p>
        </p:txBody>
      </p:sp>
      <p:sp>
        <p:nvSpPr>
          <p:cNvPr id="5" name="Title 4"/>
          <p:cNvSpPr>
            <a:spLocks noGrp="1"/>
          </p:cNvSpPr>
          <p:nvPr>
            <p:ph type="title" idx="4294967295"/>
          </p:nvPr>
        </p:nvSpPr>
        <p:spPr>
          <a:xfrm>
            <a:off x="2332121" y="292338"/>
            <a:ext cx="8077200" cy="1325562"/>
          </a:xfrm>
        </p:spPr>
        <p:txBody>
          <a:bodyPr>
            <a:normAutofit fontScale="90000"/>
          </a:bodyPr>
          <a:lstStyle/>
          <a:p>
            <a:pPr algn="ctr"/>
            <a:r>
              <a:rPr lang="en-US" dirty="0">
                <a:solidFill>
                  <a:schemeClr val="bg1"/>
                </a:solidFill>
              </a:rPr>
              <a:t>How is our application and database implemented?</a:t>
            </a:r>
          </a:p>
        </p:txBody>
      </p:sp>
      <p:sp>
        <p:nvSpPr>
          <p:cNvPr id="7" name="Text Placeholder 3"/>
          <p:cNvSpPr txBox="1"/>
          <p:nvPr/>
        </p:nvSpPr>
        <p:spPr>
          <a:xfrm>
            <a:off x="2394552" y="1718339"/>
            <a:ext cx="7952338" cy="637369"/>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Triggers possible</a:t>
            </a:r>
          </a:p>
        </p:txBody>
      </p:sp>
      <p:sp>
        <p:nvSpPr>
          <p:cNvPr id="8" name="TextBox 7">
            <a:extLst>
              <a:ext uri="{FF2B5EF4-FFF2-40B4-BE49-F238E27FC236}">
                <a16:creationId xmlns:a16="http://schemas.microsoft.com/office/drawing/2014/main" id="{D76969B6-A551-4437-B67C-D0D1595F2141}"/>
              </a:ext>
            </a:extLst>
          </p:cNvPr>
          <p:cNvSpPr txBox="1"/>
          <p:nvPr/>
        </p:nvSpPr>
        <p:spPr>
          <a:xfrm>
            <a:off x="629235" y="2619251"/>
            <a:ext cx="7387898" cy="2308324"/>
          </a:xfrm>
          <a:prstGeom prst="rect">
            <a:avLst/>
          </a:prstGeom>
          <a:noFill/>
          <a:effectLst>
            <a:outerShdw blurRad="50800" dist="50800" dir="5400000" algn="ctr" rotWithShape="0">
              <a:srgbClr val="000000">
                <a:alpha val="84000"/>
              </a:srgbClr>
            </a:outerShdw>
          </a:effectLst>
        </p:spPr>
        <p:txBody>
          <a:bodyPr wrap="square" rtlCol="0">
            <a:spAutoFit/>
          </a:bodyPr>
          <a:lstStyle/>
          <a:p>
            <a:pPr marL="457200" indent="-457200">
              <a:buFont typeface="Arial" panose="020B0604020202020204" pitchFamily="34" charset="0"/>
              <a:buChar char="•"/>
            </a:pPr>
            <a:r>
              <a:rPr lang="en-US" sz="2400" b="1" dirty="0">
                <a:solidFill>
                  <a:schemeClr val="bg1"/>
                </a:solidFill>
              </a:rPr>
              <a:t>Before a ticket purchase can be made, the database will check if the purchaser is over 18 y/o.</a:t>
            </a:r>
          </a:p>
          <a:p>
            <a:pPr marL="457200" indent="-457200">
              <a:buFont typeface="Arial" panose="020B0604020202020204" pitchFamily="34" charset="0"/>
              <a:buChar char="•"/>
            </a:pPr>
            <a:r>
              <a:rPr lang="en-US" sz="2400" b="1" dirty="0">
                <a:solidFill>
                  <a:schemeClr val="bg1"/>
                </a:solidFill>
              </a:rPr>
              <a:t>Before adding a new person to the database, it will check to make sure there are no duplicate entries.</a:t>
            </a:r>
          </a:p>
          <a:p>
            <a:pPr marL="457200" indent="-457200">
              <a:buFont typeface="Arial" panose="020B0604020202020204" pitchFamily="34" charset="0"/>
              <a:buChar char="•"/>
            </a:pPr>
            <a:r>
              <a:rPr lang="en-US" sz="2400" b="1" dirty="0">
                <a:solidFill>
                  <a:schemeClr val="bg1"/>
                </a:solidFill>
              </a:rPr>
              <a:t>After deleting an employee, they too will be deleted from the Persons table.</a:t>
            </a:r>
          </a:p>
        </p:txBody>
      </p:sp>
      <p:pic>
        <p:nvPicPr>
          <p:cNvPr id="11" name="Graphic 10" descr="Giraffe with solid fill">
            <a:extLst>
              <a:ext uri="{FF2B5EF4-FFF2-40B4-BE49-F238E27FC236}">
                <a16:creationId xmlns:a16="http://schemas.microsoft.com/office/drawing/2014/main" id="{CA68E5D0-FAAF-453C-900F-FA4555FD8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2522" y="2504826"/>
            <a:ext cx="4058840" cy="4058840"/>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362785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smtClean="0"/>
              <a:t>11</a:t>
            </a:fld>
            <a:endParaRPr lang="en-US" dirty="0"/>
          </a:p>
        </p:txBody>
      </p:sp>
      <p:sp>
        <p:nvSpPr>
          <p:cNvPr id="3" name="Footer Placeholder 2"/>
          <p:cNvSpPr>
            <a:spLocks noGrp="1"/>
          </p:cNvSpPr>
          <p:nvPr>
            <p:ph type="ftr" sz="quarter" idx="12"/>
          </p:nvPr>
        </p:nvSpPr>
        <p:spPr/>
        <p:txBody>
          <a:bodyPr/>
          <a:lstStyle/>
          <a:p>
            <a:r>
              <a:rPr lang="en-US" dirty="0"/>
              <a:t>Sean Blanchard, Roxanna Pinotti</a:t>
            </a:r>
          </a:p>
        </p:txBody>
      </p:sp>
      <p:sp>
        <p:nvSpPr>
          <p:cNvPr id="5" name="Title 4"/>
          <p:cNvSpPr>
            <a:spLocks noGrp="1"/>
          </p:cNvSpPr>
          <p:nvPr>
            <p:ph type="title" idx="4294967295"/>
          </p:nvPr>
        </p:nvSpPr>
        <p:spPr>
          <a:xfrm>
            <a:off x="2332121" y="308295"/>
            <a:ext cx="8077200" cy="1325562"/>
          </a:xfrm>
        </p:spPr>
        <p:txBody>
          <a:bodyPr>
            <a:normAutofit fontScale="90000"/>
          </a:bodyPr>
          <a:lstStyle/>
          <a:p>
            <a:pPr algn="ctr"/>
            <a:r>
              <a:rPr lang="en-US" dirty="0">
                <a:solidFill>
                  <a:schemeClr val="bg1"/>
                </a:solidFill>
              </a:rPr>
              <a:t>How is our application and database implemented?</a:t>
            </a:r>
          </a:p>
        </p:txBody>
      </p:sp>
      <p:sp>
        <p:nvSpPr>
          <p:cNvPr id="7" name="Text Placeholder 3"/>
          <p:cNvSpPr txBox="1"/>
          <p:nvPr/>
        </p:nvSpPr>
        <p:spPr>
          <a:xfrm>
            <a:off x="2394552" y="1718339"/>
            <a:ext cx="7952338" cy="637369"/>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Queries possible</a:t>
            </a:r>
          </a:p>
        </p:txBody>
      </p:sp>
      <p:sp>
        <p:nvSpPr>
          <p:cNvPr id="10" name="TextBox 9">
            <a:extLst>
              <a:ext uri="{FF2B5EF4-FFF2-40B4-BE49-F238E27FC236}">
                <a16:creationId xmlns:a16="http://schemas.microsoft.com/office/drawing/2014/main" id="{6AC1F81A-C2CF-4353-8891-36579041E81A}"/>
              </a:ext>
            </a:extLst>
          </p:cNvPr>
          <p:cNvSpPr txBox="1"/>
          <p:nvPr/>
        </p:nvSpPr>
        <p:spPr>
          <a:xfrm>
            <a:off x="223935" y="2463751"/>
            <a:ext cx="5872065" cy="3046988"/>
          </a:xfrm>
          <a:prstGeom prst="rect">
            <a:avLst/>
          </a:prstGeom>
          <a:noFill/>
          <a:effectLst>
            <a:outerShdw blurRad="50800" dist="50800" dir="5400000" algn="ctr" rotWithShape="0">
              <a:srgbClr val="000000">
                <a:alpha val="84000"/>
              </a:srgbClr>
            </a:outerShdw>
          </a:effectLst>
        </p:spPr>
        <p:txBody>
          <a:bodyPr wrap="square" rtlCol="0">
            <a:spAutoFit/>
          </a:bodyPr>
          <a:lstStyle/>
          <a:p>
            <a:pPr marL="457200" indent="-457200">
              <a:buFont typeface="Arial" panose="020B0604020202020204" pitchFamily="34" charset="0"/>
              <a:buChar char="•"/>
            </a:pPr>
            <a:r>
              <a:rPr lang="en-US" sz="2400" b="1" dirty="0">
                <a:solidFill>
                  <a:schemeClr val="bg1"/>
                </a:solidFill>
              </a:rPr>
              <a:t>Find each duty given in the past year</a:t>
            </a:r>
          </a:p>
          <a:p>
            <a:pPr marL="457200" indent="-457200">
              <a:buFont typeface="Arial" panose="020B0604020202020204" pitchFamily="34" charset="0"/>
              <a:buChar char="•"/>
            </a:pPr>
            <a:r>
              <a:rPr lang="en-US" sz="2400" b="1" dirty="0">
                <a:solidFill>
                  <a:schemeClr val="bg1"/>
                </a:solidFill>
              </a:rPr>
              <a:t>Number of employees in the database</a:t>
            </a:r>
          </a:p>
          <a:p>
            <a:pPr marL="457200" indent="-457200">
              <a:buFont typeface="Arial" panose="020B0604020202020204" pitchFamily="34" charset="0"/>
              <a:buChar char="•"/>
            </a:pPr>
            <a:r>
              <a:rPr lang="en-US" sz="2400" b="1" dirty="0">
                <a:solidFill>
                  <a:schemeClr val="bg1"/>
                </a:solidFill>
              </a:rPr>
              <a:t>Number of animals in the database</a:t>
            </a:r>
          </a:p>
          <a:p>
            <a:pPr marL="457200" indent="-457200">
              <a:buFont typeface="Arial" panose="020B0604020202020204" pitchFamily="34" charset="0"/>
              <a:buChar char="•"/>
            </a:pPr>
            <a:r>
              <a:rPr lang="en-US" sz="2400" b="1" dirty="0">
                <a:solidFill>
                  <a:schemeClr val="bg1"/>
                </a:solidFill>
              </a:rPr>
              <a:t>Which species eats what food</a:t>
            </a:r>
          </a:p>
          <a:p>
            <a:pPr marL="457200" indent="-457200">
              <a:buFont typeface="Arial" panose="020B0604020202020204" pitchFamily="34" charset="0"/>
              <a:buChar char="•"/>
            </a:pPr>
            <a:r>
              <a:rPr lang="en-US" sz="2400" b="1" dirty="0">
                <a:solidFill>
                  <a:schemeClr val="bg1"/>
                </a:solidFill>
              </a:rPr>
              <a:t>How many tickets were sold the day prior</a:t>
            </a:r>
          </a:p>
          <a:p>
            <a:pPr marL="457200" indent="-457200">
              <a:buFont typeface="Arial" panose="020B0604020202020204" pitchFamily="34" charset="0"/>
              <a:buChar char="•"/>
            </a:pPr>
            <a:r>
              <a:rPr lang="en-US" sz="2400" b="1" dirty="0">
                <a:solidFill>
                  <a:schemeClr val="bg1"/>
                </a:solidFill>
              </a:rPr>
              <a:t>Returns people’s names in the database that start with ‘A’</a:t>
            </a:r>
          </a:p>
        </p:txBody>
      </p:sp>
      <p:sp>
        <p:nvSpPr>
          <p:cNvPr id="4" name="TextBox 3">
            <a:extLst>
              <a:ext uri="{FF2B5EF4-FFF2-40B4-BE49-F238E27FC236}">
                <a16:creationId xmlns:a16="http://schemas.microsoft.com/office/drawing/2014/main" id="{80292977-6013-436F-AD40-6EF02A1B864D}"/>
              </a:ext>
            </a:extLst>
          </p:cNvPr>
          <p:cNvSpPr txBox="1"/>
          <p:nvPr/>
        </p:nvSpPr>
        <p:spPr>
          <a:xfrm>
            <a:off x="6370721" y="2440190"/>
            <a:ext cx="5597344" cy="4062651"/>
          </a:xfrm>
          <a:prstGeom prst="rect">
            <a:avLst/>
          </a:prstGeom>
          <a:noFill/>
          <a:effectLst>
            <a:outerShdw blurRad="50800" dist="50800" dir="5400000" algn="ctr" rotWithShape="0">
              <a:srgbClr val="000000">
                <a:alpha val="84000"/>
              </a:srgbClr>
            </a:outerShdw>
          </a:effectLst>
        </p:spPr>
        <p:txBody>
          <a:bodyPr wrap="square" rtlCol="0">
            <a:spAutoFit/>
          </a:bodyPr>
          <a:lstStyle/>
          <a:p>
            <a:pPr marL="457200" indent="-457200">
              <a:buFont typeface="Arial" panose="020B0604020202020204" pitchFamily="34" charset="0"/>
              <a:buChar char="•"/>
            </a:pPr>
            <a:r>
              <a:rPr lang="en-US" sz="2400" b="1" dirty="0">
                <a:solidFill>
                  <a:schemeClr val="bg1"/>
                </a:solidFill>
              </a:rPr>
              <a:t>The number of species in the database</a:t>
            </a:r>
          </a:p>
          <a:p>
            <a:pPr marL="457200" indent="-457200">
              <a:buFont typeface="Arial" panose="020B0604020202020204" pitchFamily="34" charset="0"/>
              <a:buChar char="•"/>
            </a:pPr>
            <a:r>
              <a:rPr lang="en-US" sz="2400" b="1" dirty="0">
                <a:solidFill>
                  <a:schemeClr val="bg1"/>
                </a:solidFill>
              </a:rPr>
              <a:t>List the name of all the species in the database</a:t>
            </a:r>
          </a:p>
          <a:p>
            <a:pPr marL="457200" indent="-457200">
              <a:buFont typeface="Arial" panose="020B0604020202020204" pitchFamily="34" charset="0"/>
              <a:buChar char="•"/>
            </a:pPr>
            <a:r>
              <a:rPr lang="en-US" sz="2400" b="1" dirty="0">
                <a:solidFill>
                  <a:schemeClr val="bg1"/>
                </a:solidFill>
              </a:rPr>
              <a:t>Returns the exhibit hours for bears</a:t>
            </a:r>
          </a:p>
          <a:p>
            <a:pPr marL="457200" indent="-457200">
              <a:buFont typeface="Arial" panose="020B0604020202020204" pitchFamily="34" charset="0"/>
              <a:buChar char="•"/>
            </a:pPr>
            <a:r>
              <a:rPr lang="en-US" sz="2400" b="1" dirty="0">
                <a:solidFill>
                  <a:schemeClr val="bg1"/>
                </a:solidFill>
              </a:rPr>
              <a:t>Returns the exhibit location for bears</a:t>
            </a:r>
          </a:p>
          <a:p>
            <a:pPr marL="457200" indent="-457200">
              <a:buFont typeface="Arial" panose="020B0604020202020204" pitchFamily="34" charset="0"/>
              <a:buChar char="•"/>
            </a:pPr>
            <a:r>
              <a:rPr lang="en-US" sz="2400" b="1" dirty="0">
                <a:solidFill>
                  <a:schemeClr val="bg1"/>
                </a:solidFill>
              </a:rPr>
              <a:t>Returns the day of the last administered animal in the database</a:t>
            </a:r>
          </a:p>
          <a:p>
            <a:pPr marL="457200" indent="-457200">
              <a:buFont typeface="Arial" panose="020B0604020202020204" pitchFamily="34" charset="0"/>
              <a:buChar char="•"/>
            </a:pPr>
            <a:r>
              <a:rPr lang="en-US" sz="2400" b="1" dirty="0">
                <a:solidFill>
                  <a:schemeClr val="bg1"/>
                </a:solidFill>
              </a:rPr>
              <a:t>A given person’s ID number will return their first and last name</a:t>
            </a:r>
          </a:p>
          <a:p>
            <a:endParaRPr lang="en-US" dirty="0"/>
          </a:p>
        </p:txBody>
      </p:sp>
      <p:pic>
        <p:nvPicPr>
          <p:cNvPr id="14" name="Graphic 13" descr="Ant with solid fill">
            <a:extLst>
              <a:ext uri="{FF2B5EF4-FFF2-40B4-BE49-F238E27FC236}">
                <a16:creationId xmlns:a16="http://schemas.microsoft.com/office/drawing/2014/main" id="{B836DE6D-0F3C-40C7-BFD1-FEBF1BA634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5886" y="47653"/>
            <a:ext cx="2506824" cy="2506824"/>
          </a:xfrm>
          <a:prstGeom prst="rect">
            <a:avLst/>
          </a:prstGeom>
        </p:spPr>
      </p:pic>
    </p:spTree>
    <p:extLst>
      <p:ext uri="{BB962C8B-B14F-4D97-AF65-F5344CB8AC3E}">
        <p14:creationId xmlns:p14="http://schemas.microsoft.com/office/powerpoint/2010/main" val="383143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a:xfrm>
            <a:off x="838201" y="1733353"/>
            <a:ext cx="10515599" cy="629105"/>
          </a:xfrm>
        </p:spPr>
        <p:txBody>
          <a:bodyPr/>
          <a:lstStyle/>
          <a:p>
            <a:r>
              <a:rPr lang="en-US" sz="4800" b="1" dirty="0"/>
              <a:t>Sean Blanchard | Roxanna Pinotti</a:t>
            </a:r>
          </a:p>
        </p:txBody>
      </p:sp>
      <p:sp>
        <p:nvSpPr>
          <p:cNvPr id="7" name="Title 6"/>
          <p:cNvSpPr>
            <a:spLocks noGrp="1"/>
          </p:cNvSpPr>
          <p:nvPr>
            <p:ph type="title"/>
          </p:nvPr>
        </p:nvSpPr>
        <p:spPr>
          <a:xfrm>
            <a:off x="838200" y="158626"/>
            <a:ext cx="10515600" cy="1325563"/>
          </a:xfrm>
        </p:spPr>
        <p:txBody>
          <a:bodyPr/>
          <a:lstStyle/>
          <a:p>
            <a:r>
              <a:rPr lang="en-US" dirty="0"/>
              <a:t>THANK YOU!</a:t>
            </a:r>
          </a:p>
        </p:txBody>
      </p:sp>
      <p:pic>
        <p:nvPicPr>
          <p:cNvPr id="16" name="Graphic 15" descr="Gorilla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2580" y="2176602"/>
            <a:ext cx="2654761" cy="2654761"/>
          </a:xfrm>
          <a:prstGeom prst="rect">
            <a:avLst/>
          </a:prstGeom>
          <a:scene3d>
            <a:camera prst="orthographicFront">
              <a:rot lat="0" lon="10800000" rev="0"/>
            </a:camera>
            <a:lightRig rig="threePt" dir="t"/>
          </a:scene3d>
        </p:spPr>
      </p:pic>
      <p:pic>
        <p:nvPicPr>
          <p:cNvPr id="5" name="Graphic 4" descr="Flamingo with solid fill">
            <a:extLst>
              <a:ext uri="{FF2B5EF4-FFF2-40B4-BE49-F238E27FC236}">
                <a16:creationId xmlns:a16="http://schemas.microsoft.com/office/drawing/2014/main" id="{9118DB77-A7D9-42E1-A5D0-469918CE19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604" y="2963351"/>
            <a:ext cx="3736023" cy="3736023"/>
          </a:xfrm>
          <a:prstGeom prst="rect">
            <a:avLst/>
          </a:prstGeom>
        </p:spPr>
      </p:pic>
      <p:pic>
        <p:nvPicPr>
          <p:cNvPr id="3" name="Graphic 2" descr="Clownfish with solid fill">
            <a:extLst>
              <a:ext uri="{FF2B5EF4-FFF2-40B4-BE49-F238E27FC236}">
                <a16:creationId xmlns:a16="http://schemas.microsoft.com/office/drawing/2014/main" id="{D55FC38A-C549-4323-9BA6-A874B92F9A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4131" y="4810094"/>
            <a:ext cx="1340838" cy="1340838"/>
          </a:xfrm>
          <a:prstGeom prst="rect">
            <a:avLst/>
          </a:prstGeom>
          <a:scene3d>
            <a:camera prst="orthographicFront">
              <a:rot lat="0" lon="10800000" rev="0"/>
            </a:camera>
            <a:lightRig rig="threePt" dir="t"/>
          </a:scene3d>
        </p:spPr>
      </p:pic>
      <p:pic>
        <p:nvPicPr>
          <p:cNvPr id="8" name="Picture 7" descr="A picture containing text, dark, flock&#10;&#10;Description automatically generated">
            <a:extLst>
              <a:ext uri="{FF2B5EF4-FFF2-40B4-BE49-F238E27FC236}">
                <a16:creationId xmlns:a16="http://schemas.microsoft.com/office/drawing/2014/main" id="{1C3D4F9A-51F6-4EC0-84A4-B7FE2783FE9C}"/>
              </a:ext>
            </a:extLst>
          </p:cNvPr>
          <p:cNvPicPr>
            <a:picLocks noChangeAspect="1"/>
          </p:cNvPicPr>
          <p:nvPr/>
        </p:nvPicPr>
        <p:blipFill>
          <a:blip r:embed="rId8"/>
          <a:stretch>
            <a:fillRect/>
          </a:stretch>
        </p:blipFill>
        <p:spPr>
          <a:xfrm>
            <a:off x="4812663" y="2611622"/>
            <a:ext cx="655455" cy="9503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79" y="202138"/>
            <a:ext cx="10515600" cy="782638"/>
          </a:xfrm>
        </p:spPr>
        <p:txBody>
          <a:bodyPr/>
          <a:lstStyle/>
          <a:p>
            <a:r>
              <a:rPr lang="en-US" dirty="0"/>
              <a:t>Who are we?</a:t>
            </a:r>
          </a:p>
        </p:txBody>
      </p:sp>
      <p:sp>
        <p:nvSpPr>
          <p:cNvPr id="3" name="Slide Number Placeholder 2"/>
          <p:cNvSpPr>
            <a:spLocks noGrp="1"/>
          </p:cNvSpPr>
          <p:nvPr>
            <p:ph type="sldNum" sz="quarter" idx="10"/>
          </p:nvPr>
        </p:nvSpPr>
        <p:spPr/>
        <p:txBody>
          <a:bodyPr/>
          <a:lstStyle/>
          <a:p>
            <a:fld id="{D495E168-DA5E-4888-8D8A-92B118324C14}" type="slidenum">
              <a:rPr lang="en-US" smtClean="0"/>
              <a:t>2</a:t>
            </a:fld>
            <a:endParaRPr lang="en-US" dirty="0"/>
          </a:p>
        </p:txBody>
      </p:sp>
      <p:sp>
        <p:nvSpPr>
          <p:cNvPr id="4" name="Footer Placeholder 3"/>
          <p:cNvSpPr>
            <a:spLocks noGrp="1"/>
          </p:cNvSpPr>
          <p:nvPr>
            <p:ph type="ftr" sz="quarter" idx="12"/>
          </p:nvPr>
        </p:nvSpPr>
        <p:spPr>
          <a:xfrm>
            <a:off x="211494" y="1443858"/>
            <a:ext cx="2954824" cy="4938281"/>
          </a:xfrm>
          <a:effectLst>
            <a:outerShdw blurRad="50800" dist="50800" dir="5400000" algn="ctr" rotWithShape="0">
              <a:srgbClr val="000000">
                <a:alpha val="84000"/>
              </a:srgbClr>
            </a:outerShdw>
          </a:effectLst>
        </p:spPr>
        <p:txBody>
          <a:bodyPr anchor="t" anchorCtr="0"/>
          <a:lstStyle/>
          <a:p>
            <a:r>
              <a:rPr lang="en-US" sz="2000" b="1" dirty="0"/>
              <a:t>SEAN BLANCHARD</a:t>
            </a:r>
          </a:p>
          <a:p>
            <a:endParaRPr lang="en-US" sz="1800" b="1" dirty="0">
              <a:solidFill>
                <a:schemeClr val="bg1"/>
              </a:solidFill>
            </a:endParaRPr>
          </a:p>
          <a:p>
            <a:r>
              <a:rPr lang="en-US" sz="1800" b="1" dirty="0">
                <a:solidFill>
                  <a:schemeClr val="bg1"/>
                </a:solidFill>
              </a:rPr>
              <a:t>I arrived at the zoo with a background in Computer Science and I already help the park with their website and ticketing systems. My colleague and I were looking for a more efficient way to organize the zoo’s information, more so the animals’ feedings. Our top priority is the health of the animals, as well as the health of the zoo financially so that we can continue to save the animals.</a:t>
            </a:r>
          </a:p>
        </p:txBody>
      </p:sp>
      <p:sp>
        <p:nvSpPr>
          <p:cNvPr id="5" name="Text Placeholder 4"/>
          <p:cNvSpPr>
            <a:spLocks noGrp="1"/>
          </p:cNvSpPr>
          <p:nvPr>
            <p:ph type="body" sz="quarter" idx="1"/>
          </p:nvPr>
        </p:nvSpPr>
        <p:spPr>
          <a:xfrm>
            <a:off x="838200" y="984776"/>
            <a:ext cx="10515600" cy="459082"/>
          </a:xfrm>
        </p:spPr>
        <p:txBody>
          <a:bodyPr>
            <a:noAutofit/>
          </a:bodyPr>
          <a:lstStyle/>
          <a:p>
            <a:r>
              <a:rPr lang="en-US" sz="2800" dirty="0"/>
              <a:t>Who is helping the zoo with their database management system?</a:t>
            </a:r>
          </a:p>
        </p:txBody>
      </p:sp>
      <p:sp>
        <p:nvSpPr>
          <p:cNvPr id="6" name="Footer Placeholder 3"/>
          <p:cNvSpPr txBox="1"/>
          <p:nvPr/>
        </p:nvSpPr>
        <p:spPr>
          <a:xfrm>
            <a:off x="9025680" y="1443858"/>
            <a:ext cx="2954825" cy="4938281"/>
          </a:xfrm>
          <a:prstGeom prst="rect">
            <a:avLst/>
          </a:prstGeom>
          <a:effectLst>
            <a:outerShdw blurRad="50800" dist="50800" dir="5400000" algn="ctr" rotWithShape="0">
              <a:srgbClr val="000000">
                <a:alpha val="84000"/>
              </a:srgbClr>
            </a:outerShdw>
          </a:effectLst>
        </p:spPr>
        <p:txBody>
          <a:bodyPr vert="horz" lIns="91440" tIns="45720" rIns="91440" bIns="45720" rtlCol="0" anchor="t" anchorCtr="0"/>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ROXANNA PINOTTI</a:t>
            </a:r>
          </a:p>
          <a:p>
            <a:endParaRPr lang="en-US" sz="1800" b="1" dirty="0">
              <a:solidFill>
                <a:schemeClr val="bg1"/>
              </a:solidFill>
            </a:endParaRPr>
          </a:p>
          <a:p>
            <a:r>
              <a:rPr lang="en-US" sz="1800" b="1" dirty="0">
                <a:solidFill>
                  <a:schemeClr val="bg1"/>
                </a:solidFill>
              </a:rPr>
              <a:t>I am one of the park managers of the zoo with a background in IT and animal hospitality. My revelation to create a useful database occurred when I looked into the eyes of a tortoise who I felt was communicating with me telepathically to build something that will help all animals in the zoo. This has grown to include the customers of the park who help fund our rescue efforts.</a:t>
            </a:r>
          </a:p>
        </p:txBody>
      </p:sp>
      <p:pic>
        <p:nvPicPr>
          <p:cNvPr id="8" name="Picture 7" descr="A group of people posing for a photo&#10;&#10;Description automatically generated with medium confidence">
            <a:extLst>
              <a:ext uri="{FF2B5EF4-FFF2-40B4-BE49-F238E27FC236}">
                <a16:creationId xmlns:a16="http://schemas.microsoft.com/office/drawing/2014/main" id="{69B0BBD3-6D55-47AC-A518-AEA2CE7E431A}"/>
              </a:ext>
            </a:extLst>
          </p:cNvPr>
          <p:cNvPicPr>
            <a:picLocks noChangeAspect="1"/>
          </p:cNvPicPr>
          <p:nvPr/>
        </p:nvPicPr>
        <p:blipFill>
          <a:blip r:embed="rId2"/>
          <a:stretch>
            <a:fillRect/>
          </a:stretch>
        </p:blipFill>
        <p:spPr>
          <a:xfrm>
            <a:off x="3166319" y="1443858"/>
            <a:ext cx="5859361" cy="3873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02" y="545276"/>
            <a:ext cx="6251510" cy="782638"/>
          </a:xfrm>
        </p:spPr>
        <p:txBody>
          <a:bodyPr>
            <a:noAutofit/>
          </a:bodyPr>
          <a:lstStyle/>
          <a:p>
            <a:r>
              <a:rPr lang="en-US" sz="5400" dirty="0"/>
              <a:t>What is the problem?</a:t>
            </a:r>
          </a:p>
        </p:txBody>
      </p:sp>
      <p:sp>
        <p:nvSpPr>
          <p:cNvPr id="5" name="Text Placeholder 4"/>
          <p:cNvSpPr>
            <a:spLocks noGrp="1"/>
          </p:cNvSpPr>
          <p:nvPr>
            <p:ph type="body" sz="quarter" idx="13"/>
          </p:nvPr>
        </p:nvSpPr>
        <p:spPr>
          <a:xfrm>
            <a:off x="841201" y="1286950"/>
            <a:ext cx="5285914" cy="857098"/>
          </a:xfrm>
        </p:spPr>
        <p:txBody>
          <a:bodyPr/>
          <a:lstStyle/>
          <a:p>
            <a:r>
              <a:rPr lang="en-US" dirty="0"/>
              <a:t>How is the lack of a coherent DBMS problematic for the zoo? Why?</a:t>
            </a:r>
          </a:p>
        </p:txBody>
      </p:sp>
      <p:sp>
        <p:nvSpPr>
          <p:cNvPr id="6" name="Text Placeholder 5"/>
          <p:cNvSpPr>
            <a:spLocks noGrp="1"/>
          </p:cNvSpPr>
          <p:nvPr>
            <p:ph type="body" sz="quarter" idx="15"/>
          </p:nvPr>
        </p:nvSpPr>
        <p:spPr>
          <a:xfrm>
            <a:off x="214605" y="2210535"/>
            <a:ext cx="6718040" cy="3583775"/>
          </a:xfrm>
        </p:spPr>
        <p:txBody>
          <a:bodyPr>
            <a:noAutofit/>
          </a:bodyPr>
          <a:lstStyle/>
          <a:p>
            <a:r>
              <a:rPr lang="en-US" sz="2400" dirty="0"/>
              <a:t>The largest problem the zoo has faced with not having a comprehensive database, is the lack of organization with keeping track of the rehabilitated animals and their feeding schedules.</a:t>
            </a:r>
          </a:p>
          <a:p>
            <a:r>
              <a:rPr lang="en-US" sz="2400" dirty="0"/>
              <a:t>This then snowballs into the problem we will face with assigning these tasks to the zoo staff, via staffing issues and scheduling.</a:t>
            </a:r>
          </a:p>
          <a:p>
            <a:r>
              <a:rPr lang="en-US" sz="2400" dirty="0"/>
              <a:t>Inadvertently, the health of the zoo will decline due to lower ticket sales which in turn affects the animals needing to be rehabilited at the facility.</a:t>
            </a:r>
          </a:p>
        </p:txBody>
      </p:sp>
      <p:sp>
        <p:nvSpPr>
          <p:cNvPr id="4" name="Footer Placeholder 3"/>
          <p:cNvSpPr>
            <a:spLocks noGrp="1"/>
          </p:cNvSpPr>
          <p:nvPr>
            <p:ph type="ftr" sz="quarter" idx="12"/>
          </p:nvPr>
        </p:nvSpPr>
        <p:spPr/>
        <p:txBody>
          <a:bodyPr/>
          <a:lstStyle/>
          <a:p>
            <a:r>
              <a:rPr lang="en-US" dirty="0"/>
              <a:t>Sean Blanchard, Roxanna Pinotti</a:t>
            </a:r>
          </a:p>
        </p:txBody>
      </p:sp>
      <p:sp>
        <p:nvSpPr>
          <p:cNvPr id="3" name="Slide Number Placeholder 2"/>
          <p:cNvSpPr>
            <a:spLocks noGrp="1"/>
          </p:cNvSpPr>
          <p:nvPr>
            <p:ph type="sldNum" sz="quarter" idx="10"/>
          </p:nvPr>
        </p:nvSpPr>
        <p:spPr/>
        <p:txBody>
          <a:bodyPr/>
          <a:lstStyle/>
          <a:p>
            <a:fld id="{D495E168-DA5E-4888-8D8A-92B118324C14}" type="slidenum">
              <a:rPr lang="en-US" smtClean="0"/>
              <a:t>3</a:t>
            </a:fld>
            <a:endParaRPr lang="en-US" dirty="0"/>
          </a:p>
        </p:txBody>
      </p:sp>
      <p:pic>
        <p:nvPicPr>
          <p:cNvPr id="8" name="Graphic 7" descr="Octopus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5037" y="3767147"/>
            <a:ext cx="3398763" cy="33987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 y="720236"/>
            <a:ext cx="5320386" cy="782638"/>
          </a:xfrm>
        </p:spPr>
        <p:txBody>
          <a:bodyPr>
            <a:normAutofit fontScale="90000"/>
          </a:bodyPr>
          <a:lstStyle/>
          <a:p>
            <a:r>
              <a:rPr lang="en-US" dirty="0"/>
              <a:t>What is our solution?</a:t>
            </a:r>
          </a:p>
        </p:txBody>
      </p:sp>
      <p:sp>
        <p:nvSpPr>
          <p:cNvPr id="5" name="Text Placeholder 4"/>
          <p:cNvSpPr>
            <a:spLocks noGrp="1"/>
          </p:cNvSpPr>
          <p:nvPr>
            <p:ph type="body" sz="quarter" idx="13"/>
          </p:nvPr>
        </p:nvSpPr>
        <p:spPr>
          <a:xfrm>
            <a:off x="232410" y="2244942"/>
            <a:ext cx="5320386" cy="882524"/>
          </a:xfrm>
        </p:spPr>
        <p:txBody>
          <a:bodyPr>
            <a:normAutofit/>
          </a:bodyPr>
          <a:lstStyle/>
          <a:p>
            <a:r>
              <a:rPr lang="en-US" dirty="0"/>
              <a:t>What solutions can we offer the zoo, and why is it the best one?</a:t>
            </a:r>
          </a:p>
        </p:txBody>
      </p:sp>
      <p:sp>
        <p:nvSpPr>
          <p:cNvPr id="6" name="Text Placeholder 5"/>
          <p:cNvSpPr>
            <a:spLocks noGrp="1"/>
          </p:cNvSpPr>
          <p:nvPr>
            <p:ph type="body" sz="quarter" idx="15"/>
          </p:nvPr>
        </p:nvSpPr>
        <p:spPr>
          <a:xfrm>
            <a:off x="5439747" y="216383"/>
            <a:ext cx="6519843" cy="3212617"/>
          </a:xfrm>
        </p:spPr>
        <p:txBody>
          <a:bodyPr>
            <a:normAutofit fontScale="97500" lnSpcReduction="10000"/>
          </a:bodyPr>
          <a:lstStyle/>
          <a:p>
            <a:r>
              <a:rPr lang="en-US" sz="1800" dirty="0">
                <a:sym typeface="+mn-ea"/>
              </a:rPr>
              <a:t>A good DBMS system can help manage the business’ critical data safely and securely.</a:t>
            </a:r>
          </a:p>
          <a:p>
            <a:r>
              <a:rPr lang="en-US" sz="1800" dirty="0">
                <a:sym typeface="+mn-ea"/>
              </a:rPr>
              <a:t>We will be creating a database large enough to track not only the animals in the park, but the employees who will be administering the care of these animals.</a:t>
            </a:r>
            <a:endParaRPr lang="en-US" sz="1800" dirty="0"/>
          </a:p>
          <a:p>
            <a:r>
              <a:rPr lang="en-US" sz="1800" dirty="0">
                <a:sym typeface="+mn-ea"/>
              </a:rPr>
              <a:t>This will provide the more streamlined management of human resources which will help us save money and time.</a:t>
            </a:r>
            <a:endParaRPr lang="en-US" sz="1800" dirty="0"/>
          </a:p>
          <a:p>
            <a:r>
              <a:rPr lang="en-US" sz="1800" dirty="0">
                <a:sym typeface="+mn-ea"/>
              </a:rPr>
              <a:t>We will also be able to manage who comes in and out of the zoo via ticket and membership purchases.</a:t>
            </a:r>
            <a:endParaRPr lang="en-US" sz="1800" dirty="0"/>
          </a:p>
          <a:p>
            <a:r>
              <a:rPr lang="en-US" sz="1800" dirty="0">
                <a:sym typeface="+mn-ea"/>
              </a:rPr>
              <a:t>Overall, the zoos primary concern is of the animals and our goal is to constantly increase efficiency of care through the maintentance of employees and visitors.</a:t>
            </a:r>
            <a:endParaRPr lang="en-US" sz="1800" dirty="0"/>
          </a:p>
          <a:p>
            <a:endParaRPr lang="en-US" sz="1800" dirty="0"/>
          </a:p>
        </p:txBody>
      </p:sp>
      <p:sp>
        <p:nvSpPr>
          <p:cNvPr id="4" name="Footer Placeholder 3"/>
          <p:cNvSpPr>
            <a:spLocks noGrp="1"/>
          </p:cNvSpPr>
          <p:nvPr>
            <p:ph type="ftr" sz="quarter" idx="12"/>
          </p:nvPr>
        </p:nvSpPr>
        <p:spPr/>
        <p:txBody>
          <a:bodyPr/>
          <a:lstStyle/>
          <a:p>
            <a:r>
              <a:rPr lang="en-US" dirty="0"/>
              <a:t>Sean Blanchard, Roxanna Pinotti</a:t>
            </a:r>
          </a:p>
        </p:txBody>
      </p:sp>
      <p:sp>
        <p:nvSpPr>
          <p:cNvPr id="3" name="Slide Number Placeholder 2"/>
          <p:cNvSpPr>
            <a:spLocks noGrp="1"/>
          </p:cNvSpPr>
          <p:nvPr>
            <p:ph type="sldNum" sz="quarter" idx="10"/>
          </p:nvPr>
        </p:nvSpPr>
        <p:spPr/>
        <p:txBody>
          <a:bodyPr/>
          <a:lstStyle/>
          <a:p>
            <a:fld id="{D495E168-DA5E-4888-8D8A-92B118324C14}" type="slidenum">
              <a:rPr lang="en-US" smtClean="0"/>
              <a:t>4</a:t>
            </a:fld>
            <a:endParaRPr lang="en-US" dirty="0"/>
          </a:p>
        </p:txBody>
      </p:sp>
      <p:pic>
        <p:nvPicPr>
          <p:cNvPr id="8" name="Graphic 7" descr="Snake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3830" y="3155751"/>
            <a:ext cx="3785118" cy="37851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How does our application work?</a:t>
            </a:r>
          </a:p>
        </p:txBody>
      </p:sp>
      <p:sp>
        <p:nvSpPr>
          <p:cNvPr id="4" name="Text Placeholder 3"/>
          <p:cNvSpPr>
            <a:spLocks noGrp="1"/>
          </p:cNvSpPr>
          <p:nvPr>
            <p:ph type="body" idx="1"/>
          </p:nvPr>
        </p:nvSpPr>
        <p:spPr>
          <a:xfrm>
            <a:off x="1159649" y="1883192"/>
            <a:ext cx="4183650" cy="454353"/>
          </a:xfrm>
        </p:spPr>
        <p:txBody>
          <a:bodyPr/>
          <a:lstStyle/>
          <a:p>
            <a:r>
              <a:rPr lang="en-US" dirty="0"/>
              <a:t>What are the features?</a:t>
            </a:r>
          </a:p>
        </p:txBody>
      </p:sp>
      <p:sp>
        <p:nvSpPr>
          <p:cNvPr id="7" name="Text Placeholder 6"/>
          <p:cNvSpPr>
            <a:spLocks noGrp="1"/>
          </p:cNvSpPr>
          <p:nvPr>
            <p:ph type="body" sz="quarter" idx="20"/>
          </p:nvPr>
        </p:nvSpPr>
        <p:spPr>
          <a:xfrm>
            <a:off x="205273" y="2379549"/>
            <a:ext cx="6690049" cy="3789699"/>
          </a:xfrm>
        </p:spPr>
        <p:txBody>
          <a:bodyPr>
            <a:noAutofit/>
          </a:bodyPr>
          <a:lstStyle/>
          <a:p>
            <a:r>
              <a:rPr lang="en-US" sz="2000" dirty="0"/>
              <a:t>The application is going to be user friendly, without the need for an extensive technical background.</a:t>
            </a:r>
          </a:p>
          <a:p>
            <a:r>
              <a:rPr lang="en-US" sz="2000" dirty="0"/>
              <a:t>Although basic, this will not take away from the DBMS’s capabilities.</a:t>
            </a:r>
          </a:p>
          <a:p>
            <a:r>
              <a:rPr lang="en-US" sz="2000" dirty="0"/>
              <a:t>Cashiers will be able to enter customer’s personal information to be stored in the zoo’s database.</a:t>
            </a:r>
          </a:p>
          <a:p>
            <a:r>
              <a:rPr lang="en-US" sz="2000" dirty="0"/>
              <a:t>Tickets may be purchased after entering requested information.</a:t>
            </a:r>
          </a:p>
          <a:p>
            <a:r>
              <a:rPr lang="en-US" sz="2000" dirty="0"/>
              <a:t>Employees will be able to change the species’ feeding schedule.</a:t>
            </a:r>
          </a:p>
          <a:p>
            <a:r>
              <a:rPr lang="en-US" sz="2000" dirty="0"/>
              <a:t>We may delete an employee from a database for any reason.</a:t>
            </a:r>
          </a:p>
          <a:p>
            <a:endParaRPr lang="en-US" sz="1400" dirty="0"/>
          </a:p>
        </p:txBody>
      </p:sp>
      <p:sp>
        <p:nvSpPr>
          <p:cNvPr id="6" name="Text Placeholder 5"/>
          <p:cNvSpPr>
            <a:spLocks noGrp="1"/>
          </p:cNvSpPr>
          <p:nvPr>
            <p:ph type="body" idx="18"/>
          </p:nvPr>
        </p:nvSpPr>
        <p:spPr>
          <a:xfrm>
            <a:off x="7170150" y="1883192"/>
            <a:ext cx="4183650" cy="875803"/>
          </a:xfrm>
        </p:spPr>
        <p:txBody>
          <a:bodyPr/>
          <a:lstStyle/>
          <a:p>
            <a:r>
              <a:rPr lang="en-US" dirty="0"/>
              <a:t>How does the user interact with it?</a:t>
            </a:r>
          </a:p>
        </p:txBody>
      </p:sp>
      <p:sp>
        <p:nvSpPr>
          <p:cNvPr id="8" name="Text Placeholder 7"/>
          <p:cNvSpPr>
            <a:spLocks noGrp="1"/>
          </p:cNvSpPr>
          <p:nvPr>
            <p:ph type="body" sz="quarter" idx="21"/>
          </p:nvPr>
        </p:nvSpPr>
        <p:spPr>
          <a:xfrm>
            <a:off x="7029341" y="2810510"/>
            <a:ext cx="3972560" cy="2333625"/>
          </a:xfrm>
        </p:spPr>
        <p:txBody>
          <a:bodyPr>
            <a:normAutofit/>
          </a:bodyPr>
          <a:lstStyle/>
          <a:p>
            <a:r>
              <a:rPr lang="en-US" sz="2000" dirty="0"/>
              <a:t>The user interacts with the database via a GUI application which pops up a window prompting the user to input or modify information. They may enter information and purchase tickets.</a:t>
            </a:r>
          </a:p>
        </p:txBody>
      </p:sp>
      <p:sp>
        <p:nvSpPr>
          <p:cNvPr id="3" name="Footer Placeholder 2"/>
          <p:cNvSpPr>
            <a:spLocks noGrp="1"/>
          </p:cNvSpPr>
          <p:nvPr>
            <p:ph type="ftr" sz="quarter" idx="12"/>
          </p:nvPr>
        </p:nvSpPr>
        <p:spPr/>
        <p:txBody>
          <a:bodyPr/>
          <a:lstStyle/>
          <a:p>
            <a:r>
              <a:rPr lang="en-US" dirty="0"/>
              <a:t>Sean Blanchard, Roxanna Pinotti</a:t>
            </a:r>
          </a:p>
        </p:txBody>
      </p:sp>
      <p:sp>
        <p:nvSpPr>
          <p:cNvPr id="2" name="Slide Number Placeholder 1"/>
          <p:cNvSpPr>
            <a:spLocks noGrp="1"/>
          </p:cNvSpPr>
          <p:nvPr>
            <p:ph type="sldNum" sz="quarter" idx="10"/>
          </p:nvPr>
        </p:nvSpPr>
        <p:spPr/>
        <p:txBody>
          <a:bodyPr/>
          <a:lstStyle/>
          <a:p>
            <a:fld id="{D495E168-DA5E-4888-8D8A-92B118324C14}" type="slidenum">
              <a:rPr lang="en-US" smtClean="0"/>
              <a:t>5</a:t>
            </a:fld>
            <a:endParaRPr lang="en-US" dirty="0"/>
          </a:p>
        </p:txBody>
      </p:sp>
      <p:pic>
        <p:nvPicPr>
          <p:cNvPr id="11" name="Graphic 10" descr="Monkey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49" y="257791"/>
            <a:ext cx="1676165" cy="1676165"/>
          </a:xfrm>
          <a:prstGeom prst="rect">
            <a:avLst/>
          </a:prstGeom>
        </p:spPr>
      </p:pic>
      <p:pic>
        <p:nvPicPr>
          <p:cNvPr id="10" name="Graphic 9" descr="Penguin with solid fill">
            <a:extLst>
              <a:ext uri="{FF2B5EF4-FFF2-40B4-BE49-F238E27FC236}">
                <a16:creationId xmlns:a16="http://schemas.microsoft.com/office/drawing/2014/main" id="{52592BFE-6764-4F97-A57E-A7AEDD634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6917" y="4186734"/>
            <a:ext cx="2736581" cy="2736581"/>
          </a:xfrm>
          <a:prstGeom prst="rect">
            <a:avLst/>
          </a:prstGeom>
          <a:scene3d>
            <a:camera prst="orthographicFront">
              <a:rot lat="0" lon="10800000" rev="0"/>
            </a:camera>
            <a:lightRig rig="threePt" dir="t"/>
          </a:scene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6622" y="290416"/>
            <a:ext cx="8078755" cy="1325563"/>
          </a:xfrm>
        </p:spPr>
        <p:txBody>
          <a:bodyPr>
            <a:normAutofit fontScale="90000"/>
          </a:bodyPr>
          <a:lstStyle/>
          <a:p>
            <a:r>
              <a:rPr lang="en-US" dirty="0"/>
              <a:t>How is our application and database implemented?</a:t>
            </a:r>
          </a:p>
        </p:txBody>
      </p:sp>
      <p:sp>
        <p:nvSpPr>
          <p:cNvPr id="4" name="Text Placeholder 3"/>
          <p:cNvSpPr>
            <a:spLocks noGrp="1"/>
          </p:cNvSpPr>
          <p:nvPr>
            <p:ph type="body" sz="quarter" idx="16"/>
          </p:nvPr>
        </p:nvSpPr>
        <p:spPr>
          <a:xfrm>
            <a:off x="2728284" y="1825914"/>
            <a:ext cx="7284874" cy="738538"/>
          </a:xfrm>
        </p:spPr>
        <p:txBody>
          <a:bodyPr/>
          <a:lstStyle/>
          <a:p>
            <a:r>
              <a:rPr lang="en-US" sz="4000" dirty="0"/>
              <a:t>What technologies did we use?</a:t>
            </a:r>
          </a:p>
          <a:p>
            <a:endParaRPr lang="en-US" sz="4000" dirty="0"/>
          </a:p>
        </p:txBody>
      </p:sp>
      <p:sp>
        <p:nvSpPr>
          <p:cNvPr id="3" name="Footer Placeholder 2"/>
          <p:cNvSpPr>
            <a:spLocks noGrp="1"/>
          </p:cNvSpPr>
          <p:nvPr>
            <p:ph type="ftr" sz="quarter" idx="12"/>
          </p:nvPr>
        </p:nvSpPr>
        <p:spPr/>
        <p:txBody>
          <a:bodyPr/>
          <a:lstStyle/>
          <a:p>
            <a:r>
              <a:rPr lang="en-US" dirty="0"/>
              <a:t>Sean Blanchard, Roxanna Pinotti</a:t>
            </a:r>
          </a:p>
        </p:txBody>
      </p:sp>
      <p:sp>
        <p:nvSpPr>
          <p:cNvPr id="2" name="Slide Number Placeholder 1"/>
          <p:cNvSpPr>
            <a:spLocks noGrp="1"/>
          </p:cNvSpPr>
          <p:nvPr>
            <p:ph type="sldNum" sz="quarter" idx="10"/>
          </p:nvPr>
        </p:nvSpPr>
        <p:spPr/>
        <p:txBody>
          <a:bodyPr/>
          <a:lstStyle/>
          <a:p>
            <a:fld id="{D495E168-DA5E-4888-8D8A-92B118324C14}" type="slidenum">
              <a:rPr lang="en-US" smtClean="0"/>
              <a:t>6</a:t>
            </a:fld>
            <a:endParaRPr lang="en-US" dirty="0"/>
          </a:p>
        </p:txBody>
      </p:sp>
      <p:pic>
        <p:nvPicPr>
          <p:cNvPr id="11" name="Graphic 10" descr="Tiger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732" y="-345232"/>
            <a:ext cx="2688771" cy="2688771"/>
          </a:xfrm>
          <a:prstGeom prst="rect">
            <a:avLst/>
          </a:prstGeom>
        </p:spPr>
      </p:pic>
      <p:pic>
        <p:nvPicPr>
          <p:cNvPr id="1028" name="Picture 4">
            <a:extLst>
              <a:ext uri="{FF2B5EF4-FFF2-40B4-BE49-F238E27FC236}">
                <a16:creationId xmlns:a16="http://schemas.microsoft.com/office/drawing/2014/main" id="{7E2360B2-B4FA-4ACF-9580-078A7B8C1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09" y="2587425"/>
            <a:ext cx="3912121" cy="1632050"/>
          </a:xfrm>
          <a:prstGeom prst="rect">
            <a:avLst/>
          </a:prstGeom>
          <a:noFill/>
          <a:effectLst>
            <a:outerShdw blurRad="139700" sx="108000" sy="108000" algn="ctr" rotWithShape="0">
              <a:prstClr val="black"/>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B8501B8-E32D-4AF2-8356-D2AF98FCB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525" y="2601737"/>
            <a:ext cx="2622948" cy="1468236"/>
          </a:xfrm>
          <a:prstGeom prst="rect">
            <a:avLst/>
          </a:prstGeom>
          <a:noFill/>
          <a:effectLst>
            <a:outerShdw blurRad="279400" sx="109000" sy="109000" algn="ctr" rotWithShape="0">
              <a:prstClr val="black"/>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E4D5E-57CB-461B-B17C-B996ABD9CA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350" y="2601896"/>
            <a:ext cx="3196053" cy="1654207"/>
          </a:xfrm>
          <a:prstGeom prst="rect">
            <a:avLst/>
          </a:prstGeom>
          <a:noFill/>
          <a:effectLst>
            <a:outerShdw blurRad="101600" sx="105000" sy="105000" algn="ctr" rotWithShape="0">
              <a:prstClr val="black"/>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F5A40B1-AD99-45BA-BB15-BACEF7BA42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3784" y="4107258"/>
            <a:ext cx="4194624" cy="1973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6620" y="181202"/>
            <a:ext cx="8078755" cy="1325563"/>
          </a:xfrm>
        </p:spPr>
        <p:txBody>
          <a:bodyPr>
            <a:normAutofit fontScale="90000"/>
          </a:bodyPr>
          <a:lstStyle/>
          <a:p>
            <a:r>
              <a:rPr lang="en-US" dirty="0"/>
              <a:t>How is our application and database implemented?</a:t>
            </a:r>
          </a:p>
        </p:txBody>
      </p:sp>
      <p:sp>
        <p:nvSpPr>
          <p:cNvPr id="3" name="Footer Placeholder 2"/>
          <p:cNvSpPr>
            <a:spLocks noGrp="1"/>
          </p:cNvSpPr>
          <p:nvPr>
            <p:ph type="ftr" sz="quarter" idx="12"/>
          </p:nvPr>
        </p:nvSpPr>
        <p:spPr/>
        <p:txBody>
          <a:bodyPr/>
          <a:lstStyle/>
          <a:p>
            <a:r>
              <a:rPr lang="en-US" dirty="0"/>
              <a:t>Sean Blanchard, Roxanna Pinotti</a:t>
            </a:r>
          </a:p>
        </p:txBody>
      </p:sp>
      <p:sp>
        <p:nvSpPr>
          <p:cNvPr id="2" name="Slide Number Placeholder 1"/>
          <p:cNvSpPr>
            <a:spLocks noGrp="1"/>
          </p:cNvSpPr>
          <p:nvPr>
            <p:ph type="sldNum" sz="quarter" idx="10"/>
          </p:nvPr>
        </p:nvSpPr>
        <p:spPr/>
        <p:txBody>
          <a:bodyPr/>
          <a:lstStyle/>
          <a:p>
            <a:fld id="{D495E168-DA5E-4888-8D8A-92B118324C14}" type="slidenum">
              <a:rPr lang="en-US" smtClean="0"/>
              <a:t>7</a:t>
            </a:fld>
            <a:endParaRPr lang="en-US" dirty="0"/>
          </a:p>
        </p:txBody>
      </p:sp>
      <p:sp>
        <p:nvSpPr>
          <p:cNvPr id="6" name="Text Placeholder 3"/>
          <p:cNvSpPr txBox="1"/>
          <p:nvPr/>
        </p:nvSpPr>
        <p:spPr>
          <a:xfrm>
            <a:off x="1840072" y="1601978"/>
            <a:ext cx="8511849" cy="665360"/>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Database schema and ERD diagram</a:t>
            </a:r>
          </a:p>
        </p:txBody>
      </p:sp>
      <p:pic>
        <p:nvPicPr>
          <p:cNvPr id="14" name="Graphic 13" descr="Pig with solid fill">
            <a:extLst>
              <a:ext uri="{FF2B5EF4-FFF2-40B4-BE49-F238E27FC236}">
                <a16:creationId xmlns:a16="http://schemas.microsoft.com/office/drawing/2014/main" id="{15BF1A68-CF1B-40B3-BB36-4A5A0926D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98182"/>
            <a:ext cx="2879110" cy="2879110"/>
          </a:xfrm>
          <a:prstGeom prst="rect">
            <a:avLst/>
          </a:prstGeom>
        </p:spPr>
      </p:pic>
      <p:pic>
        <p:nvPicPr>
          <p:cNvPr id="2050" name="Picture 2">
            <a:extLst>
              <a:ext uri="{FF2B5EF4-FFF2-40B4-BE49-F238E27FC236}">
                <a16:creationId xmlns:a16="http://schemas.microsoft.com/office/drawing/2014/main" id="{423BD674-89DE-44C9-A8FD-40AB8843E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139" y="2216164"/>
            <a:ext cx="9611164" cy="38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8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4600" y="198751"/>
            <a:ext cx="8078755" cy="1325563"/>
          </a:xfrm>
        </p:spPr>
        <p:txBody>
          <a:bodyPr>
            <a:normAutofit fontScale="90000"/>
          </a:bodyPr>
          <a:lstStyle/>
          <a:p>
            <a:pPr algn="l"/>
            <a:r>
              <a:rPr lang="en-US" dirty="0"/>
              <a:t>How is our application and database implemented?</a:t>
            </a:r>
          </a:p>
        </p:txBody>
      </p:sp>
      <p:sp>
        <p:nvSpPr>
          <p:cNvPr id="4" name="Text Placeholder 3"/>
          <p:cNvSpPr>
            <a:spLocks noGrp="1"/>
          </p:cNvSpPr>
          <p:nvPr>
            <p:ph type="body" sz="quarter" idx="16"/>
          </p:nvPr>
        </p:nvSpPr>
        <p:spPr>
          <a:xfrm>
            <a:off x="194340" y="1769908"/>
            <a:ext cx="5242192" cy="738538"/>
          </a:xfrm>
        </p:spPr>
        <p:txBody>
          <a:bodyPr/>
          <a:lstStyle/>
          <a:p>
            <a:r>
              <a:rPr lang="en-US" sz="4000" dirty="0"/>
              <a:t>Rough UI Prototypes</a:t>
            </a:r>
          </a:p>
          <a:p>
            <a:endParaRPr lang="en-US" sz="4000" dirty="0"/>
          </a:p>
        </p:txBody>
      </p:sp>
      <p:sp>
        <p:nvSpPr>
          <p:cNvPr id="3" name="Footer Placeholder 2"/>
          <p:cNvSpPr>
            <a:spLocks noGrp="1"/>
          </p:cNvSpPr>
          <p:nvPr>
            <p:ph type="ftr" sz="quarter" idx="12"/>
          </p:nvPr>
        </p:nvSpPr>
        <p:spPr/>
        <p:txBody>
          <a:bodyPr/>
          <a:lstStyle/>
          <a:p>
            <a:r>
              <a:rPr lang="en-US" dirty="0"/>
              <a:t>Sean Blanchard, Roxanna Pinotti</a:t>
            </a:r>
          </a:p>
        </p:txBody>
      </p:sp>
      <p:sp>
        <p:nvSpPr>
          <p:cNvPr id="2" name="Slide Number Placeholder 1"/>
          <p:cNvSpPr>
            <a:spLocks noGrp="1"/>
          </p:cNvSpPr>
          <p:nvPr>
            <p:ph type="sldNum" sz="quarter" idx="10"/>
          </p:nvPr>
        </p:nvSpPr>
        <p:spPr/>
        <p:txBody>
          <a:bodyPr/>
          <a:lstStyle/>
          <a:p>
            <a:fld id="{D495E168-DA5E-4888-8D8A-92B118324C14}" type="slidenum">
              <a:rPr lang="en-US" smtClean="0"/>
              <a:t>8</a:t>
            </a:fld>
            <a:endParaRPr lang="en-US" dirty="0"/>
          </a:p>
        </p:txBody>
      </p:sp>
      <p:pic>
        <p:nvPicPr>
          <p:cNvPr id="7" name="Picture 6" descr="A picture containing diagram&#10;&#10;Description automatically generated">
            <a:extLst>
              <a:ext uri="{FF2B5EF4-FFF2-40B4-BE49-F238E27FC236}">
                <a16:creationId xmlns:a16="http://schemas.microsoft.com/office/drawing/2014/main" id="{9DF54ED9-3004-40E4-85FC-2E9CE64C405B}"/>
              </a:ext>
            </a:extLst>
          </p:cNvPr>
          <p:cNvPicPr>
            <a:picLocks noChangeAspect="1"/>
          </p:cNvPicPr>
          <p:nvPr/>
        </p:nvPicPr>
        <p:blipFill rotWithShape="1">
          <a:blip r:embed="rId2"/>
          <a:srcRect l="21516" t="10149" r="30855" b="2430"/>
          <a:stretch/>
        </p:blipFill>
        <p:spPr>
          <a:xfrm rot="5400000">
            <a:off x="1070165" y="1891034"/>
            <a:ext cx="3490543" cy="480503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0724E0D-D860-4DE6-92CB-23F37D93BCF9}"/>
              </a:ext>
            </a:extLst>
          </p:cNvPr>
          <p:cNvPicPr>
            <a:picLocks noChangeAspect="1"/>
          </p:cNvPicPr>
          <p:nvPr/>
        </p:nvPicPr>
        <p:blipFill rotWithShape="1">
          <a:blip r:embed="rId3"/>
          <a:srcRect l="17662" t="18938" r="19464" b="10604"/>
          <a:stretch/>
        </p:blipFill>
        <p:spPr>
          <a:xfrm rot="5400000">
            <a:off x="6661324" y="1000561"/>
            <a:ext cx="5561366" cy="4674143"/>
          </a:xfrm>
          <a:prstGeom prst="rect">
            <a:avLst/>
          </a:prstGeom>
        </p:spPr>
      </p:pic>
    </p:spTree>
    <p:extLst>
      <p:ext uri="{BB962C8B-B14F-4D97-AF65-F5344CB8AC3E}">
        <p14:creationId xmlns:p14="http://schemas.microsoft.com/office/powerpoint/2010/main" val="73107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smtClean="0"/>
              <a:t>9</a:t>
            </a:fld>
            <a:endParaRPr lang="en-US" dirty="0"/>
          </a:p>
        </p:txBody>
      </p:sp>
      <p:sp>
        <p:nvSpPr>
          <p:cNvPr id="3" name="Footer Placeholder 2"/>
          <p:cNvSpPr>
            <a:spLocks noGrp="1"/>
          </p:cNvSpPr>
          <p:nvPr>
            <p:ph type="ftr" sz="quarter" idx="12"/>
          </p:nvPr>
        </p:nvSpPr>
        <p:spPr/>
        <p:txBody>
          <a:bodyPr/>
          <a:lstStyle/>
          <a:p>
            <a:r>
              <a:rPr lang="en-US" dirty="0"/>
              <a:t>Sean Blanchard, Roxanna Pinotti</a:t>
            </a:r>
          </a:p>
        </p:txBody>
      </p:sp>
      <p:sp>
        <p:nvSpPr>
          <p:cNvPr id="5" name="Title 4"/>
          <p:cNvSpPr>
            <a:spLocks noGrp="1"/>
          </p:cNvSpPr>
          <p:nvPr>
            <p:ph type="title" idx="4294967295"/>
          </p:nvPr>
        </p:nvSpPr>
        <p:spPr>
          <a:xfrm>
            <a:off x="2332121" y="280011"/>
            <a:ext cx="8077200" cy="1325562"/>
          </a:xfrm>
        </p:spPr>
        <p:txBody>
          <a:bodyPr>
            <a:normAutofit fontScale="90000"/>
          </a:bodyPr>
          <a:lstStyle/>
          <a:p>
            <a:pPr algn="ctr"/>
            <a:r>
              <a:rPr lang="en-US" dirty="0">
                <a:solidFill>
                  <a:schemeClr val="bg1"/>
                </a:solidFill>
              </a:rPr>
              <a:t>How is our application and database implemented</a:t>
            </a:r>
            <a:r>
              <a:rPr lang="en-US" dirty="0"/>
              <a:t>?</a:t>
            </a:r>
          </a:p>
        </p:txBody>
      </p:sp>
      <p:sp>
        <p:nvSpPr>
          <p:cNvPr id="7" name="Text Placeholder 3"/>
          <p:cNvSpPr txBox="1"/>
          <p:nvPr/>
        </p:nvSpPr>
        <p:spPr>
          <a:xfrm>
            <a:off x="2394552" y="1718339"/>
            <a:ext cx="7952338" cy="637369"/>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Views possible</a:t>
            </a:r>
          </a:p>
        </p:txBody>
      </p:sp>
      <p:pic>
        <p:nvPicPr>
          <p:cNvPr id="12" name="Graphic 11" descr="Zebra with solid fill">
            <a:extLst>
              <a:ext uri="{FF2B5EF4-FFF2-40B4-BE49-F238E27FC236}">
                <a16:creationId xmlns:a16="http://schemas.microsoft.com/office/drawing/2014/main" id="{0D7DB35E-0AE3-4033-92C4-AF6C96A0A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398" y="-130629"/>
            <a:ext cx="2876320" cy="2876320"/>
          </a:xfrm>
          <a:prstGeom prst="rect">
            <a:avLst/>
          </a:prstGeom>
        </p:spPr>
      </p:pic>
      <p:sp>
        <p:nvSpPr>
          <p:cNvPr id="13" name="TextBox 12">
            <a:extLst>
              <a:ext uri="{FF2B5EF4-FFF2-40B4-BE49-F238E27FC236}">
                <a16:creationId xmlns:a16="http://schemas.microsoft.com/office/drawing/2014/main" id="{13373CD0-D2F5-406A-87BC-67F98D3FD59C}"/>
              </a:ext>
            </a:extLst>
          </p:cNvPr>
          <p:cNvSpPr txBox="1"/>
          <p:nvPr/>
        </p:nvSpPr>
        <p:spPr>
          <a:xfrm>
            <a:off x="3242111" y="2468474"/>
            <a:ext cx="6257219" cy="1938992"/>
          </a:xfrm>
          <a:prstGeom prst="rect">
            <a:avLst/>
          </a:prstGeom>
          <a:noFill/>
          <a:effectLst>
            <a:outerShdw blurRad="50800" dist="50800" dir="5400000" algn="ctr" rotWithShape="0">
              <a:srgbClr val="000000">
                <a:alpha val="84000"/>
              </a:srgbClr>
            </a:outerShdw>
          </a:effectLst>
        </p:spPr>
        <p:txBody>
          <a:bodyPr wrap="square" rtlCol="0">
            <a:spAutoFit/>
          </a:bodyPr>
          <a:lstStyle/>
          <a:p>
            <a:pPr marL="457200" indent="-457200">
              <a:buFont typeface="Arial" panose="020B0604020202020204" pitchFamily="34" charset="0"/>
              <a:buChar char="•"/>
            </a:pPr>
            <a:r>
              <a:rPr lang="en-US" sz="2400" b="1" dirty="0">
                <a:solidFill>
                  <a:schemeClr val="bg1"/>
                </a:solidFill>
                <a:effectLst>
                  <a:outerShdw blurRad="406400" dist="50800" dir="5400000" sx="94000" sy="94000" algn="ctr" rotWithShape="0">
                    <a:srgbClr val="000000">
                      <a:alpha val="67000"/>
                    </a:srgbClr>
                  </a:outerShdw>
                </a:effectLst>
              </a:rPr>
              <a:t>How many ticket sales on certain dates</a:t>
            </a:r>
          </a:p>
          <a:p>
            <a:pPr marL="457200" indent="-457200">
              <a:buFont typeface="Arial" panose="020B0604020202020204" pitchFamily="34" charset="0"/>
              <a:buChar char="•"/>
            </a:pPr>
            <a:r>
              <a:rPr lang="en-US" sz="2400" b="1" dirty="0">
                <a:solidFill>
                  <a:schemeClr val="bg1"/>
                </a:solidFill>
                <a:effectLst>
                  <a:outerShdw blurRad="406400" dist="50800" dir="5400000" sx="94000" sy="94000" algn="ctr" rotWithShape="0">
                    <a:srgbClr val="000000">
                      <a:alpha val="67000"/>
                    </a:srgbClr>
                  </a:outerShdw>
                </a:effectLst>
              </a:rPr>
              <a:t>How many different species held at the zoo</a:t>
            </a:r>
          </a:p>
          <a:p>
            <a:pPr marL="457200" indent="-457200">
              <a:buFont typeface="Arial" panose="020B0604020202020204" pitchFamily="34" charset="0"/>
              <a:buChar char="•"/>
            </a:pPr>
            <a:r>
              <a:rPr lang="en-US" sz="2400" b="1" dirty="0">
                <a:solidFill>
                  <a:schemeClr val="bg1"/>
                </a:solidFill>
                <a:effectLst>
                  <a:outerShdw blurRad="406400" dist="50800" dir="5400000" sx="94000" sy="94000" algn="ctr" rotWithShape="0">
                    <a:srgbClr val="000000">
                      <a:alpha val="67000"/>
                    </a:srgbClr>
                  </a:outerShdw>
                </a:effectLst>
              </a:rPr>
              <a:t>List of all animal names at the park</a:t>
            </a:r>
          </a:p>
          <a:p>
            <a:pPr marL="457200" indent="-457200">
              <a:buFont typeface="Arial" panose="020B0604020202020204" pitchFamily="34" charset="0"/>
              <a:buChar char="•"/>
            </a:pPr>
            <a:r>
              <a:rPr lang="en-US" sz="2400" b="1" dirty="0">
                <a:solidFill>
                  <a:schemeClr val="bg1"/>
                </a:solidFill>
                <a:effectLst>
                  <a:outerShdw blurRad="406400" dist="50800" dir="5400000" sx="94000" sy="94000" algn="ctr" rotWithShape="0">
                    <a:srgbClr val="000000">
                      <a:alpha val="67000"/>
                    </a:srgbClr>
                  </a:outerShdw>
                </a:effectLst>
              </a:rPr>
              <a:t>List of exhibit hours</a:t>
            </a:r>
          </a:p>
          <a:p>
            <a:pPr marL="457200" indent="-457200">
              <a:buFont typeface="Arial" panose="020B0604020202020204" pitchFamily="34" charset="0"/>
              <a:buChar char="•"/>
            </a:pPr>
            <a:r>
              <a:rPr lang="en-US" sz="2400" b="1" dirty="0">
                <a:solidFill>
                  <a:schemeClr val="bg1"/>
                </a:solidFill>
                <a:effectLst>
                  <a:outerShdw blurRad="406400" dist="50800" dir="5400000" sx="94000" sy="94000" algn="ctr" rotWithShape="0">
                    <a:srgbClr val="000000">
                      <a:alpha val="67000"/>
                    </a:srgbClr>
                  </a:outerShdw>
                </a:effectLst>
              </a:rPr>
              <a:t>Admission cost</a:t>
            </a:r>
          </a:p>
        </p:txBody>
      </p:sp>
    </p:spTree>
    <p:extLst>
      <p:ext uri="{BB962C8B-B14F-4D97-AF65-F5344CB8AC3E}">
        <p14:creationId xmlns:p14="http://schemas.microsoft.com/office/powerpoint/2010/main" val="42137355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Outdoors presentation</Template>
  <TotalTime>103</TotalTime>
  <Words>874</Words>
  <Application>Microsoft Office PowerPoint</Application>
  <PresentationFormat>Widescreen</PresentationFormat>
  <Paragraphs>88</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Franklin Gothic Book</vt:lpstr>
      <vt:lpstr>Gill Sans MT</vt:lpstr>
      <vt:lpstr>Office Theme</vt:lpstr>
      <vt:lpstr>Database Solutions for Big Bear Zoo</vt:lpstr>
      <vt:lpstr>Who are we?</vt:lpstr>
      <vt:lpstr>What is the problem?</vt:lpstr>
      <vt:lpstr>What is our solution?</vt:lpstr>
      <vt:lpstr>How does our application work?</vt:lpstr>
      <vt:lpstr>How is our application and database implemented?</vt:lpstr>
      <vt:lpstr>How is our application and database implemented?</vt:lpstr>
      <vt:lpstr>How is our application and database implemented?</vt:lpstr>
      <vt:lpstr>How is our application and database implemented?</vt:lpstr>
      <vt:lpstr>How is our application and database implemented?</vt:lpstr>
      <vt:lpstr>How is our application and database implemented?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Solutions for Big Bear Zoo</dc:title>
  <dc:creator>Roxanna Pinotti</dc:creator>
  <cp:lastModifiedBy>Roxanna Pinotti</cp:lastModifiedBy>
  <cp:revision>21</cp:revision>
  <dcterms:created xsi:type="dcterms:W3CDTF">2021-05-05T17:21:00Z</dcterms:created>
  <dcterms:modified xsi:type="dcterms:W3CDTF">2021-05-11T18:29:04Z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1033-11.2.0.10114</vt:lpwstr>
  </property>
</Properties>
</file>